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6"/>
  </p:notesMasterIdLst>
  <p:sldIdLst>
    <p:sldId id="258" r:id="rId5"/>
  </p:sldIdLst>
  <p:sldSz cx="6858000" cy="9906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391D5"/>
    <a:srgbClr val="59D382"/>
    <a:srgbClr val="F0F0F0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Geen stijl, tabel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994" autoAdjust="0"/>
    <p:restoredTop sz="94660"/>
  </p:normalViewPr>
  <p:slideViewPr>
    <p:cSldViewPr snapToGrid="0" showGuides="1">
      <p:cViewPr>
        <p:scale>
          <a:sx n="142" d="100"/>
          <a:sy n="142" d="100"/>
        </p:scale>
        <p:origin x="2094" y="-2592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712" cy="498316"/>
          </a:xfrm>
          <a:prstGeom prst="rect">
            <a:avLst/>
          </a:prstGeom>
        </p:spPr>
        <p:txBody>
          <a:bodyPr vert="horz" lIns="91404" tIns="45701" rIns="91404" bIns="45701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0375" y="0"/>
            <a:ext cx="2945712" cy="498316"/>
          </a:xfrm>
          <a:prstGeom prst="rect">
            <a:avLst/>
          </a:prstGeom>
        </p:spPr>
        <p:txBody>
          <a:bodyPr vert="horz" lIns="91404" tIns="45701" rIns="91404" bIns="45701" rtlCol="0"/>
          <a:lstStyle>
            <a:lvl1pPr algn="r">
              <a:defRPr sz="1200"/>
            </a:lvl1pPr>
          </a:lstStyle>
          <a:p>
            <a:fld id="{802E95E7-47EF-42E7-9C59-FF920D09A6EA}" type="datetimeFigureOut">
              <a:rPr lang="nl-NL" smtClean="0"/>
              <a:t>30-6-2026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77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04" tIns="45701" rIns="91404" bIns="45701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293" y="4776849"/>
            <a:ext cx="5439092" cy="3908763"/>
          </a:xfrm>
          <a:prstGeom prst="rect">
            <a:avLst/>
          </a:prstGeom>
        </p:spPr>
        <p:txBody>
          <a:bodyPr vert="horz" lIns="91404" tIns="45701" rIns="91404" bIns="45701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28324"/>
            <a:ext cx="2945712" cy="498316"/>
          </a:xfrm>
          <a:prstGeom prst="rect">
            <a:avLst/>
          </a:prstGeom>
        </p:spPr>
        <p:txBody>
          <a:bodyPr vert="horz" lIns="91404" tIns="45701" rIns="91404" bIns="45701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0375" y="9428324"/>
            <a:ext cx="2945712" cy="498316"/>
          </a:xfrm>
          <a:prstGeom prst="rect">
            <a:avLst/>
          </a:prstGeom>
        </p:spPr>
        <p:txBody>
          <a:bodyPr vert="horz" lIns="91404" tIns="45701" rIns="91404" bIns="45701" rtlCol="0" anchor="b"/>
          <a:lstStyle>
            <a:lvl1pPr algn="r">
              <a:defRPr sz="1200"/>
            </a:lvl1pPr>
          </a:lstStyle>
          <a:p>
            <a:fld id="{E4E0079D-AF34-4117-BC7A-52F8F1D2A23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94814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C3F2D-8D1E-4EF6-8D1C-69729D280F35}" type="datetimeFigureOut">
              <a:rPr lang="nl-NL" smtClean="0"/>
              <a:t>30-6-2026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93E7F-8FB3-448C-9895-613F5E8B103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22414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C3F2D-8D1E-4EF6-8D1C-69729D280F35}" type="datetimeFigureOut">
              <a:rPr lang="nl-NL" smtClean="0"/>
              <a:t>30-6-2026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93E7F-8FB3-448C-9895-613F5E8B103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472433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C3F2D-8D1E-4EF6-8D1C-69729D280F35}" type="datetimeFigureOut">
              <a:rPr lang="nl-NL" smtClean="0"/>
              <a:t>30-6-2026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93E7F-8FB3-448C-9895-613F5E8B103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45725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C3F2D-8D1E-4EF6-8D1C-69729D280F35}" type="datetimeFigureOut">
              <a:rPr lang="nl-NL" smtClean="0"/>
              <a:t>30-6-2026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93E7F-8FB3-448C-9895-613F5E8B103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65416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C3F2D-8D1E-4EF6-8D1C-69729D280F35}" type="datetimeFigureOut">
              <a:rPr lang="nl-NL" smtClean="0"/>
              <a:t>30-6-2026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93E7F-8FB3-448C-9895-613F5E8B103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1959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C3F2D-8D1E-4EF6-8D1C-69729D280F35}" type="datetimeFigureOut">
              <a:rPr lang="nl-NL" smtClean="0"/>
              <a:t>30-6-2026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93E7F-8FB3-448C-9895-613F5E8B103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09186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C3F2D-8D1E-4EF6-8D1C-69729D280F35}" type="datetimeFigureOut">
              <a:rPr lang="nl-NL" smtClean="0"/>
              <a:t>30-6-2026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93E7F-8FB3-448C-9895-613F5E8B103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54585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C3F2D-8D1E-4EF6-8D1C-69729D280F35}" type="datetimeFigureOut">
              <a:rPr lang="nl-NL" smtClean="0"/>
              <a:t>30-6-2026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93E7F-8FB3-448C-9895-613F5E8B103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34009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C3F2D-8D1E-4EF6-8D1C-69729D280F35}" type="datetimeFigureOut">
              <a:rPr lang="nl-NL" smtClean="0"/>
              <a:t>30-6-2026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93E7F-8FB3-448C-9895-613F5E8B103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3703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C3F2D-8D1E-4EF6-8D1C-69729D280F35}" type="datetimeFigureOut">
              <a:rPr lang="nl-NL" smtClean="0"/>
              <a:t>30-6-2026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93E7F-8FB3-448C-9895-613F5E8B103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19407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C3F2D-8D1E-4EF6-8D1C-69729D280F35}" type="datetimeFigureOut">
              <a:rPr lang="nl-NL" smtClean="0"/>
              <a:t>30-6-2026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93E7F-8FB3-448C-9895-613F5E8B103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54299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EC3F2D-8D1E-4EF6-8D1C-69729D280F35}" type="datetimeFigureOut">
              <a:rPr lang="nl-NL" smtClean="0"/>
              <a:t>30-6-2026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393E7F-8FB3-448C-9895-613F5E8B103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40149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sbohetbaken.info@optimusonderwijs.nl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0060FA-A10B-F8C4-4B38-EA8C60629F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8890" y="169416"/>
            <a:ext cx="6274904" cy="310876"/>
          </a:xfrm>
        </p:spPr>
        <p:txBody>
          <a:bodyPr>
            <a:noAutofit/>
          </a:bodyPr>
          <a:lstStyle/>
          <a:p>
            <a:r>
              <a:rPr lang="nl-NL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Schooljaar 2026-2027</a:t>
            </a:r>
          </a:p>
        </p:txBody>
      </p:sp>
      <p:pic>
        <p:nvPicPr>
          <p:cNvPr id="5" name="Afbeelding 4" descr="Afbeelding met tekst, vuurtoren, Lettertype, Graphics&#10;&#10;Automatisch gegenereerde beschrijving">
            <a:extLst>
              <a:ext uri="{FF2B5EF4-FFF2-40B4-BE49-F238E27FC236}">
                <a16:creationId xmlns:a16="http://schemas.microsoft.com/office/drawing/2014/main" id="{2819DC83-12D4-BF24-7404-EFEAAC6A4E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206" y="480292"/>
            <a:ext cx="2008945" cy="966766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DBEA60E9-8546-AD01-9D12-DF5C971F72C8}"/>
              </a:ext>
            </a:extLst>
          </p:cNvPr>
          <p:cNvSpPr txBox="1"/>
          <p:nvPr/>
        </p:nvSpPr>
        <p:spPr>
          <a:xfrm>
            <a:off x="201863" y="1840030"/>
            <a:ext cx="645559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Verzuim- en ziekmelding</a:t>
            </a:r>
          </a:p>
          <a:p>
            <a:endParaRPr lang="nl-NL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Bij ziekte van uw kind moet u zo spoedig mogelijk school inlichten, evenals het vervoersbedrijf van uw kind (als u kind met de taxi naar school komt). Wij vragen u </a:t>
            </a:r>
            <a:r>
              <a:rPr lang="nl-NL" sz="9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dringend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 om dit vóór </a:t>
            </a:r>
            <a:r>
              <a:rPr lang="nl-NL" sz="9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08.30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 uur telefonisch te melden. (0412-633805) </a:t>
            </a:r>
          </a:p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Ongeoorloofd verzuim moeten wij bij de leerplichtambtenaar melden. 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ACFFBBFE-9268-89DF-0F74-C765DDEDC6AB}"/>
              </a:ext>
            </a:extLst>
          </p:cNvPr>
          <p:cNvSpPr txBox="1"/>
          <p:nvPr/>
        </p:nvSpPr>
        <p:spPr>
          <a:xfrm>
            <a:off x="184546" y="3129280"/>
            <a:ext cx="3191602" cy="1031051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nl-NL" sz="9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AUGUSTUS / SEPTEMBER</a:t>
            </a:r>
          </a:p>
          <a:p>
            <a:pPr algn="ctr"/>
            <a:endParaRPr lang="nl-NL" sz="400" dirty="0"/>
          </a:p>
          <a:p>
            <a:r>
              <a:rPr lang="nl-NL" dirty="0">
                <a:solidFill>
                  <a:schemeClr val="tx1"/>
                </a:solidFill>
              </a:rPr>
              <a:t>24 augustus: Eerste schooldag</a:t>
            </a:r>
          </a:p>
          <a:p>
            <a:r>
              <a:rPr lang="nl-NL" dirty="0">
                <a:solidFill>
                  <a:schemeClr val="tx1"/>
                </a:solidFill>
              </a:rPr>
              <a:t>03 september</a:t>
            </a:r>
            <a:r>
              <a:rPr lang="nl-NL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Algemene kennismaking in de klas, 13.30-14.15 uur</a:t>
            </a:r>
          </a:p>
          <a:p>
            <a:r>
              <a:rPr lang="nl-NL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 september: Verkeersdag</a:t>
            </a:r>
          </a:p>
          <a:p>
            <a:r>
              <a:rPr lang="nl-NL" dirty="0">
                <a:solidFill>
                  <a:schemeClr val="tx1"/>
                </a:solidFill>
              </a:rPr>
              <a:t>14 september: Studiedag (leerlingen hele dag vrij)</a:t>
            </a:r>
          </a:p>
          <a:p>
            <a:endParaRPr lang="nl-NL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39C9F242-299F-DC2B-8DA8-1089A5983D7A}"/>
              </a:ext>
            </a:extLst>
          </p:cNvPr>
          <p:cNvSpPr txBox="1"/>
          <p:nvPr/>
        </p:nvSpPr>
        <p:spPr>
          <a:xfrm>
            <a:off x="191814" y="4893489"/>
            <a:ext cx="3188634" cy="907941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NL" sz="900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NOVEMBER</a:t>
            </a:r>
          </a:p>
          <a:p>
            <a:endParaRPr lang="nl-NL" sz="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november: Kijkje in de klas ouders, 08.30 - 09.00 uur</a:t>
            </a:r>
          </a:p>
          <a:p>
            <a:r>
              <a:rPr lang="nl-NL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 november: Schoolontbijt</a:t>
            </a:r>
          </a:p>
          <a:p>
            <a:r>
              <a:rPr lang="nl-NL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 november: Rapport</a:t>
            </a:r>
          </a:p>
          <a:p>
            <a:r>
              <a:rPr lang="nl-NL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november: Studiemiddag (leerlingen vanaf 12.30 uur vrij)</a:t>
            </a:r>
          </a:p>
          <a:p>
            <a:endParaRPr lang="nl-NL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DD9A26D5-F792-73A1-2257-A3DB5B62A4C0}"/>
              </a:ext>
            </a:extLst>
          </p:cNvPr>
          <p:cNvSpPr txBox="1"/>
          <p:nvPr/>
        </p:nvSpPr>
        <p:spPr>
          <a:xfrm>
            <a:off x="187514" y="5837149"/>
            <a:ext cx="3188634" cy="1031051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NL" sz="900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DECEMBER</a:t>
            </a:r>
          </a:p>
          <a:p>
            <a:pPr algn="ctr"/>
            <a:endParaRPr lang="nl-NL" sz="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 december: Sinterklaasviering</a:t>
            </a:r>
          </a:p>
          <a:p>
            <a:r>
              <a:rPr lang="nl-NL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07, 08, 09 en 11 december: Inloopweek</a:t>
            </a:r>
          </a:p>
          <a:p>
            <a:r>
              <a:rPr lang="nl-NL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 december: Kerstviering, 17.00 uur</a:t>
            </a:r>
          </a:p>
          <a:p>
            <a:r>
              <a:rPr lang="nl-NL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 december: leerlingen vanaf 12.30 uur vrij</a:t>
            </a:r>
          </a:p>
          <a:p>
            <a:r>
              <a:rPr lang="nl-NL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 december t/m 01 januari: Kerstvakantie</a:t>
            </a:r>
          </a:p>
          <a:p>
            <a:endParaRPr lang="nl-NL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2CDE5204-31F6-77F9-5ABE-4758EA86269A}"/>
              </a:ext>
            </a:extLst>
          </p:cNvPr>
          <p:cNvSpPr txBox="1"/>
          <p:nvPr/>
        </p:nvSpPr>
        <p:spPr>
          <a:xfrm>
            <a:off x="187515" y="4196050"/>
            <a:ext cx="3188633" cy="661720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nl-NL" sz="9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OKTOBER</a:t>
            </a:r>
          </a:p>
          <a:p>
            <a:pPr algn="ctr"/>
            <a:endParaRPr lang="nl-NL" sz="4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r>
              <a:rPr lang="nl-NL" dirty="0">
                <a:solidFill>
                  <a:schemeClr val="tx1"/>
                </a:solidFill>
              </a:rPr>
              <a:t>08 oktober: Studiedag (leerlingen hele dag vrij)</a:t>
            </a:r>
          </a:p>
          <a:p>
            <a:r>
              <a:rPr lang="nl-NL" b="1" dirty="0">
                <a:solidFill>
                  <a:schemeClr val="tx1"/>
                </a:solidFill>
              </a:rPr>
              <a:t>19 t/m 23 oktober: Herfstvakantie</a:t>
            </a:r>
          </a:p>
          <a:p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44B3F04D-6E88-9A46-CCDF-8F889AEB5C88}"/>
              </a:ext>
            </a:extLst>
          </p:cNvPr>
          <p:cNvSpPr txBox="1"/>
          <p:nvPr/>
        </p:nvSpPr>
        <p:spPr>
          <a:xfrm>
            <a:off x="184546" y="6903919"/>
            <a:ext cx="3188634" cy="907941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NL" sz="900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JANUARI</a:t>
            </a:r>
          </a:p>
          <a:p>
            <a:endParaRPr lang="nl-NL" sz="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06 januari: Studiemiddag (leerlingen vanaf 12.30 uur vrij)</a:t>
            </a:r>
          </a:p>
          <a:p>
            <a:r>
              <a:rPr lang="nl-NL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 januari: Groepsbespreking groepen 8</a:t>
            </a:r>
          </a:p>
          <a:p>
            <a:r>
              <a:rPr lang="nl-NL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 januari: Oudergesprekken groepen 8</a:t>
            </a:r>
          </a:p>
          <a:p>
            <a:r>
              <a:rPr lang="nl-NL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 januari: Groep 3-4 vrij (groepsbespreking)</a:t>
            </a:r>
          </a:p>
          <a:p>
            <a:endParaRPr lang="nl-NL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09932D11-C4B5-0F30-F0B3-E5961351D98F}"/>
              </a:ext>
            </a:extLst>
          </p:cNvPr>
          <p:cNvSpPr txBox="1"/>
          <p:nvPr/>
        </p:nvSpPr>
        <p:spPr>
          <a:xfrm>
            <a:off x="190323" y="7847579"/>
            <a:ext cx="3188636" cy="1277273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NL" sz="900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FEBRUARI</a:t>
            </a:r>
          </a:p>
          <a:p>
            <a:endParaRPr lang="nl-NL" sz="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 februari: Groep 6 vrij (groepsbespreking)</a:t>
            </a:r>
          </a:p>
          <a:p>
            <a:r>
              <a:rPr lang="nl-NL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 februari: Carnavalsviering (leerlingen vanaf 12.30 uur vrij)</a:t>
            </a:r>
          </a:p>
          <a:p>
            <a:r>
              <a:rPr lang="nl-NL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 t/m 12 februari Voorjaarsvakantie</a:t>
            </a:r>
          </a:p>
          <a:p>
            <a:r>
              <a:rPr lang="nl-NL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februari: Groep 7-8a vrij (groepsbespreking)</a:t>
            </a:r>
          </a:p>
          <a:p>
            <a:r>
              <a:rPr lang="nl-NL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 februari: Studiedag (leerlingen hele dag vrij) </a:t>
            </a:r>
          </a:p>
          <a:p>
            <a:r>
              <a:rPr lang="nl-NL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 februari: Oudergesprekken 15.00 – 18.00 uur</a:t>
            </a:r>
          </a:p>
          <a:p>
            <a:r>
              <a:rPr lang="nl-NL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 februari: Oudergesprekken 15.00 – 18.00 uur</a:t>
            </a:r>
          </a:p>
          <a:p>
            <a:endParaRPr lang="nl-NL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549F6C17-80FF-D560-1573-ECF3C2867241}"/>
              </a:ext>
            </a:extLst>
          </p:cNvPr>
          <p:cNvSpPr txBox="1"/>
          <p:nvPr/>
        </p:nvSpPr>
        <p:spPr>
          <a:xfrm>
            <a:off x="3503841" y="3129280"/>
            <a:ext cx="3205949" cy="784830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nl-NL" sz="9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MAART</a:t>
            </a:r>
          </a:p>
          <a:p>
            <a:endParaRPr lang="nl-NL" sz="400" dirty="0"/>
          </a:p>
          <a:p>
            <a:r>
              <a:rPr lang="nl-NL" dirty="0">
                <a:solidFill>
                  <a:schemeClr val="tx1"/>
                </a:solidFill>
              </a:rPr>
              <a:t>18 maart: Schoolfotograaf</a:t>
            </a:r>
          </a:p>
          <a:p>
            <a:r>
              <a:rPr lang="nl-NL" dirty="0">
                <a:solidFill>
                  <a:schemeClr val="tx1"/>
                </a:solidFill>
              </a:rPr>
              <a:t>19 maart: Studiedag (leerlingen hele dag vrij)</a:t>
            </a:r>
          </a:p>
          <a:p>
            <a:r>
              <a:rPr lang="nl-NL" b="1" dirty="0">
                <a:solidFill>
                  <a:schemeClr val="tx1"/>
                </a:solidFill>
              </a:rPr>
              <a:t>29 maart: 2</a:t>
            </a:r>
            <a:r>
              <a:rPr lang="nl-NL" b="1" baseline="30000" dirty="0">
                <a:solidFill>
                  <a:schemeClr val="tx1"/>
                </a:solidFill>
              </a:rPr>
              <a:t>e</a:t>
            </a:r>
            <a:r>
              <a:rPr lang="nl-NL" b="1" dirty="0">
                <a:solidFill>
                  <a:schemeClr val="tx1"/>
                </a:solidFill>
              </a:rPr>
              <a:t> Paasdag</a:t>
            </a:r>
          </a:p>
          <a:p>
            <a:endParaRPr lang="nl-NL" b="1" dirty="0">
              <a:solidFill>
                <a:schemeClr val="tx1"/>
              </a:solidFill>
            </a:endParaRP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EDD4FDAC-B116-4137-EB6C-5C304500B287}"/>
              </a:ext>
            </a:extLst>
          </p:cNvPr>
          <p:cNvSpPr txBox="1"/>
          <p:nvPr/>
        </p:nvSpPr>
        <p:spPr>
          <a:xfrm>
            <a:off x="3494880" y="3992918"/>
            <a:ext cx="3205949" cy="907941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nl-NL" sz="9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APRIL</a:t>
            </a:r>
          </a:p>
          <a:p>
            <a:endParaRPr lang="nl-NL" sz="400" b="1" dirty="0"/>
          </a:p>
          <a:p>
            <a:r>
              <a:rPr lang="nl-NL" dirty="0">
                <a:solidFill>
                  <a:schemeClr val="tx1"/>
                </a:solidFill>
              </a:rPr>
              <a:t>16 april: Rapport</a:t>
            </a:r>
          </a:p>
          <a:p>
            <a:r>
              <a:rPr lang="nl-NL" dirty="0">
                <a:solidFill>
                  <a:schemeClr val="tx1"/>
                </a:solidFill>
              </a:rPr>
              <a:t>22 april: Kijkje in de klas ouders, 08.30 - 09.00</a:t>
            </a:r>
            <a:r>
              <a:rPr lang="nl-NL" dirty="0">
                <a:solidFill>
                  <a:srgbClr val="FF0000"/>
                </a:solidFill>
              </a:rPr>
              <a:t> </a:t>
            </a:r>
            <a:r>
              <a:rPr lang="nl-NL" dirty="0">
                <a:solidFill>
                  <a:schemeClr val="tx1"/>
                </a:solidFill>
              </a:rPr>
              <a:t>uur</a:t>
            </a:r>
          </a:p>
          <a:p>
            <a:r>
              <a:rPr lang="nl-NL" dirty="0">
                <a:solidFill>
                  <a:schemeClr val="tx1"/>
                </a:solidFill>
              </a:rPr>
              <a:t>23 april: Koningsspelen / </a:t>
            </a:r>
            <a:r>
              <a:rPr lang="nl-NL" dirty="0" err="1">
                <a:solidFill>
                  <a:schemeClr val="tx1"/>
                </a:solidFill>
              </a:rPr>
              <a:t>Jubeldag</a:t>
            </a:r>
            <a:r>
              <a:rPr lang="nl-NL" dirty="0">
                <a:solidFill>
                  <a:schemeClr val="tx1"/>
                </a:solidFill>
              </a:rPr>
              <a:t> (leerlingen vanaf 12.30 uur vrij)</a:t>
            </a:r>
            <a:endParaRPr lang="nl-NL" b="1" dirty="0">
              <a:solidFill>
                <a:schemeClr val="tx1"/>
              </a:solidFill>
            </a:endParaRPr>
          </a:p>
          <a:p>
            <a:r>
              <a:rPr lang="nl-NL" b="1" dirty="0">
                <a:solidFill>
                  <a:schemeClr val="tx1"/>
                </a:solidFill>
              </a:rPr>
              <a:t>26 april t/m 7 mei: Meivakantie</a:t>
            </a:r>
          </a:p>
          <a:p>
            <a:endParaRPr lang="nl-NL" b="1" dirty="0">
              <a:solidFill>
                <a:schemeClr val="tx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1E0F0E6F-D727-CFBA-4F28-D9F23BBB4862}"/>
              </a:ext>
            </a:extLst>
          </p:cNvPr>
          <p:cNvSpPr txBox="1"/>
          <p:nvPr/>
        </p:nvSpPr>
        <p:spPr>
          <a:xfrm>
            <a:off x="3494880" y="4979667"/>
            <a:ext cx="3205949" cy="646331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NL" sz="900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MEI</a:t>
            </a:r>
          </a:p>
          <a:p>
            <a:endParaRPr lang="nl-NL" sz="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 mei: 2</a:t>
            </a:r>
            <a:r>
              <a:rPr lang="nl-NL" sz="800" b="1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nl-NL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Pinksterdag</a:t>
            </a:r>
          </a:p>
          <a:p>
            <a:r>
              <a:rPr lang="nl-NL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 mei: Bakenmarkt</a:t>
            </a:r>
          </a:p>
          <a:p>
            <a:endParaRPr lang="nl-NL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BE1BDE88-AB61-5D2A-74C4-BD4A77ED060E}"/>
              </a:ext>
            </a:extLst>
          </p:cNvPr>
          <p:cNvSpPr txBox="1"/>
          <p:nvPr/>
        </p:nvSpPr>
        <p:spPr>
          <a:xfrm>
            <a:off x="3503840" y="5704806"/>
            <a:ext cx="3205949" cy="1031051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NL" sz="900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JUNI</a:t>
            </a:r>
          </a:p>
          <a:p>
            <a:endParaRPr lang="nl-NL" sz="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 juni: Schoolactiviteit</a:t>
            </a:r>
          </a:p>
          <a:p>
            <a:r>
              <a:rPr lang="nl-NL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 juni: Vrije dag</a:t>
            </a:r>
          </a:p>
          <a:p>
            <a:r>
              <a:rPr lang="nl-NL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 juni: Vrije dag</a:t>
            </a:r>
          </a:p>
          <a:p>
            <a:r>
              <a:rPr lang="nl-NL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 juni: Studiedag (leerlingen hele dag vrij)</a:t>
            </a:r>
          </a:p>
          <a:p>
            <a:r>
              <a:rPr lang="nl-NL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 juni: Groep 5-6 vrij (groepsbespreking)</a:t>
            </a:r>
          </a:p>
          <a:p>
            <a:endParaRPr lang="nl-NL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kstvak 29">
            <a:extLst>
              <a:ext uri="{FF2B5EF4-FFF2-40B4-BE49-F238E27FC236}">
                <a16:creationId xmlns:a16="http://schemas.microsoft.com/office/drawing/2014/main" id="{10724543-A227-73E9-95E9-1327E1C9F315}"/>
              </a:ext>
            </a:extLst>
          </p:cNvPr>
          <p:cNvSpPr txBox="1"/>
          <p:nvPr/>
        </p:nvSpPr>
        <p:spPr>
          <a:xfrm>
            <a:off x="3503842" y="6814665"/>
            <a:ext cx="3205948" cy="201593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nl-NL" sz="9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JULI</a:t>
            </a:r>
          </a:p>
          <a:p>
            <a:endParaRPr lang="nl-NL" sz="400" dirty="0"/>
          </a:p>
          <a:p>
            <a:r>
              <a:rPr lang="nl-NL" dirty="0">
                <a:solidFill>
                  <a:schemeClr val="tx1"/>
                </a:solidFill>
              </a:rPr>
              <a:t>01 juli: Groep 1-2 middag vanaf 12.30 uur vrij (groepsbespreking) </a:t>
            </a:r>
          </a:p>
          <a:p>
            <a:r>
              <a:rPr lang="nl-NL" dirty="0">
                <a:solidFill>
                  <a:schemeClr val="tx1"/>
                </a:solidFill>
              </a:rPr>
              <a:t>05 juli: Groep 6-7 vrij (groepsbespreking)</a:t>
            </a:r>
          </a:p>
          <a:p>
            <a:r>
              <a:rPr lang="nl-NL" dirty="0">
                <a:solidFill>
                  <a:schemeClr val="tx1"/>
                </a:solidFill>
              </a:rPr>
              <a:t>05 juli: Groep 7-8b vrij (groepsbespreking)</a:t>
            </a:r>
          </a:p>
          <a:p>
            <a:r>
              <a:rPr lang="nl-NL" dirty="0">
                <a:solidFill>
                  <a:schemeClr val="tx1"/>
                </a:solidFill>
                <a:latin typeface="Arial"/>
                <a:cs typeface="Arial"/>
              </a:rPr>
              <a:t>07 juli t/m 9 juli: Kamp groepen 8</a:t>
            </a:r>
          </a:p>
          <a:p>
            <a:r>
              <a:rPr lang="nl-NL" dirty="0">
                <a:solidFill>
                  <a:schemeClr val="tx1"/>
                </a:solidFill>
                <a:latin typeface="Arial"/>
                <a:cs typeface="Arial"/>
              </a:rPr>
              <a:t>12 juli: Oudergesprekken </a:t>
            </a:r>
            <a:r>
              <a:rPr lang="nl-NL" dirty="0">
                <a:solidFill>
                  <a:schemeClr val="tx1"/>
                </a:solidFill>
              </a:rPr>
              <a:t>15.00 – 18.00 uur</a:t>
            </a:r>
            <a:endParaRPr lang="nl-NL" dirty="0">
              <a:solidFill>
                <a:schemeClr val="tx1"/>
              </a:solidFill>
              <a:latin typeface="Arial"/>
              <a:cs typeface="Arial"/>
            </a:endParaRPr>
          </a:p>
          <a:p>
            <a:r>
              <a:rPr lang="nl-NL" dirty="0">
                <a:solidFill>
                  <a:schemeClr val="tx1"/>
                </a:solidFill>
                <a:latin typeface="Arial"/>
                <a:cs typeface="Arial"/>
              </a:rPr>
              <a:t>15 juli: Oudergesprekken </a:t>
            </a:r>
            <a:r>
              <a:rPr lang="nl-NL" dirty="0">
                <a:solidFill>
                  <a:schemeClr val="tx1"/>
                </a:solidFill>
              </a:rPr>
              <a:t>15.00 – 18.00 uur</a:t>
            </a:r>
            <a:endParaRPr lang="nl-NL" dirty="0">
              <a:solidFill>
                <a:schemeClr val="tx1"/>
              </a:solidFill>
              <a:latin typeface="Arial"/>
              <a:cs typeface="Arial"/>
            </a:endParaRPr>
          </a:p>
          <a:p>
            <a:r>
              <a:rPr lang="nl-NL" dirty="0">
                <a:solidFill>
                  <a:schemeClr val="tx1"/>
                </a:solidFill>
                <a:latin typeface="Arial"/>
                <a:cs typeface="Arial"/>
              </a:rPr>
              <a:t>19 juli: Musical voor school</a:t>
            </a:r>
          </a:p>
          <a:p>
            <a:r>
              <a:rPr lang="nl-NL" dirty="0">
                <a:solidFill>
                  <a:schemeClr val="tx1"/>
                </a:solidFill>
                <a:latin typeface="Arial"/>
                <a:cs typeface="Arial"/>
              </a:rPr>
              <a:t>20 juli: Musical en afscheidsavond leerlingen groepen 8 </a:t>
            </a:r>
          </a:p>
          <a:p>
            <a:r>
              <a:rPr lang="nl-NL" dirty="0">
                <a:solidFill>
                  <a:schemeClr val="tx1"/>
                </a:solidFill>
                <a:latin typeface="Arial"/>
                <a:cs typeface="Arial"/>
              </a:rPr>
              <a:t>21 juli: Musical voor opa’s en oma’s</a:t>
            </a:r>
          </a:p>
          <a:p>
            <a:r>
              <a:rPr lang="nl-NL" dirty="0">
                <a:solidFill>
                  <a:schemeClr val="tx1"/>
                </a:solidFill>
              </a:rPr>
              <a:t>21 juli: Kennismaking nieuwe groep</a:t>
            </a:r>
          </a:p>
          <a:p>
            <a:r>
              <a:rPr lang="nl-NL" dirty="0">
                <a:solidFill>
                  <a:schemeClr val="tx1"/>
                </a:solidFill>
              </a:rPr>
              <a:t>22 juli: Uitspringen leerlingen groepen 8</a:t>
            </a:r>
          </a:p>
          <a:p>
            <a:r>
              <a:rPr lang="nl-NL" dirty="0">
                <a:solidFill>
                  <a:schemeClr val="tx1"/>
                </a:solidFill>
              </a:rPr>
              <a:t>23 juli: Laatste schooldag (leerlingen vanaf 12.00 uur vrij)</a:t>
            </a:r>
          </a:p>
          <a:p>
            <a:r>
              <a:rPr lang="nl-NL" b="1" dirty="0">
                <a:solidFill>
                  <a:schemeClr val="tx1"/>
                </a:solidFill>
              </a:rPr>
              <a:t>26 juli t/m 03 september: Zomervakantie</a:t>
            </a:r>
          </a:p>
          <a:p>
            <a:endParaRPr lang="nl-NL" b="1" dirty="0">
              <a:solidFill>
                <a:schemeClr val="tx1"/>
              </a:solidFill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2DBE57E8-E757-9030-783B-2A07D1EC17FA}"/>
              </a:ext>
            </a:extLst>
          </p:cNvPr>
          <p:cNvSpPr txBox="1"/>
          <p:nvPr/>
        </p:nvSpPr>
        <p:spPr>
          <a:xfrm>
            <a:off x="201868" y="2807417"/>
            <a:ext cx="6470422" cy="25391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nl-NL" sz="1000" b="1" dirty="0">
                <a:solidFill>
                  <a:schemeClr val="accent1">
                    <a:lumMod val="75000"/>
                  </a:schemeClr>
                </a:solidFill>
              </a:rPr>
              <a:t>Diverse activiteiten, vakanties </a:t>
            </a:r>
            <a:r>
              <a:rPr lang="nl-NL" sz="1050" b="1" dirty="0">
                <a:solidFill>
                  <a:schemeClr val="accent1">
                    <a:lumMod val="75000"/>
                  </a:schemeClr>
                </a:solidFill>
              </a:rPr>
              <a:t>en</a:t>
            </a:r>
            <a:r>
              <a:rPr lang="nl-NL" sz="1000" b="1" dirty="0">
                <a:solidFill>
                  <a:schemeClr val="accent1">
                    <a:lumMod val="75000"/>
                  </a:schemeClr>
                </a:solidFill>
              </a:rPr>
              <a:t> vrije dagen schooljaar 2026 / 2027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0B9B0F69-DFCA-BE53-1181-46F3468065FE}"/>
              </a:ext>
            </a:extLst>
          </p:cNvPr>
          <p:cNvSpPr txBox="1"/>
          <p:nvPr/>
        </p:nvSpPr>
        <p:spPr>
          <a:xfrm>
            <a:off x="3503841" y="8909408"/>
            <a:ext cx="3205948" cy="215444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 dirty="0"/>
              <a:t>Start schooljaar 2027 – 2028: </a:t>
            </a:r>
            <a:r>
              <a:rPr lang="nl-NL" dirty="0">
                <a:solidFill>
                  <a:schemeClr val="tx1"/>
                </a:solidFill>
              </a:rPr>
              <a:t>06 september 2027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4123ED8D-A069-0143-5D14-02138888C23F}"/>
              </a:ext>
            </a:extLst>
          </p:cNvPr>
          <p:cNvSpPr txBox="1"/>
          <p:nvPr/>
        </p:nvSpPr>
        <p:spPr>
          <a:xfrm>
            <a:off x="158259" y="9343187"/>
            <a:ext cx="6470421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nl-NL" dirty="0"/>
              <a:t>SBO Het Baken - </a:t>
            </a:r>
            <a:r>
              <a:rPr lang="nl-NL" sz="800" dirty="0">
                <a:latin typeface="Arial" panose="020B0604020202020204" pitchFamily="34" charset="0"/>
                <a:cs typeface="Arial" panose="020B0604020202020204" pitchFamily="34" charset="0"/>
              </a:rPr>
              <a:t>De Vlasakkers 3 – 5345 BC Oss</a:t>
            </a:r>
          </a:p>
          <a:p>
            <a:pPr algn="ctr"/>
            <a:r>
              <a:rPr lang="nl-NL" dirty="0"/>
              <a:t>0412 – 633805 </a:t>
            </a:r>
            <a:r>
              <a:rPr lang="nl-NL" sz="8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sbohetbaken.info@optimusonderwijs.nl</a:t>
            </a:r>
            <a:endParaRPr lang="nl-NL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Tabel 6">
            <a:extLst>
              <a:ext uri="{FF2B5EF4-FFF2-40B4-BE49-F238E27FC236}">
                <a16:creationId xmlns:a16="http://schemas.microsoft.com/office/drawing/2014/main" id="{E29C1964-6097-E698-7531-95B5EFFD9B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2750079"/>
              </p:ext>
            </p:extLst>
          </p:nvPr>
        </p:nvGraphicFramePr>
        <p:xfrm>
          <a:off x="3070031" y="630138"/>
          <a:ext cx="3600000" cy="1371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00000">
                  <a:extLst>
                    <a:ext uri="{9D8B030D-6E8A-4147-A177-3AD203B41FA5}">
                      <a16:colId xmlns:a16="http://schemas.microsoft.com/office/drawing/2014/main" val="1606144431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239238336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324822112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504868814"/>
                    </a:ext>
                  </a:extLst>
                </a:gridCol>
              </a:tblGrid>
              <a:tr h="218343">
                <a:tc>
                  <a:txBody>
                    <a:bodyPr/>
                    <a:lstStyle/>
                    <a:p>
                      <a:endParaRPr lang="nl-NL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Eerste bel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Aanvang les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School uit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21176681"/>
                  </a:ext>
                </a:extLst>
              </a:tr>
              <a:tr h="218343">
                <a:tc>
                  <a:txBody>
                    <a:bodyPr/>
                    <a:lstStyle/>
                    <a:p>
                      <a:r>
                        <a:rPr lang="nl-NL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Maandag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08.25 uur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08.30 uur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14.15 uur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00138445"/>
                  </a:ext>
                </a:extLst>
              </a:tr>
              <a:tr h="218343">
                <a:tc>
                  <a:txBody>
                    <a:bodyPr/>
                    <a:lstStyle/>
                    <a:p>
                      <a:r>
                        <a:rPr lang="nl-NL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Dinsdag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08.25 uur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08.30 uur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14.15 uur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217408"/>
                  </a:ext>
                </a:extLst>
              </a:tr>
              <a:tr h="218343">
                <a:tc>
                  <a:txBody>
                    <a:bodyPr/>
                    <a:lstStyle/>
                    <a:p>
                      <a:r>
                        <a:rPr lang="nl-NL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Woensdag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08.25 uur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08.30 uur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12.30 uur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69974069"/>
                  </a:ext>
                </a:extLst>
              </a:tr>
              <a:tr h="218343">
                <a:tc>
                  <a:txBody>
                    <a:bodyPr/>
                    <a:lstStyle/>
                    <a:p>
                      <a:r>
                        <a:rPr lang="nl-NL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Donderdag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08.25 uur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08.30 uur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14.15 uur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5320909"/>
                  </a:ext>
                </a:extLst>
              </a:tr>
              <a:tr h="218343">
                <a:tc>
                  <a:txBody>
                    <a:bodyPr/>
                    <a:lstStyle/>
                    <a:p>
                      <a:r>
                        <a:rPr lang="nl-NL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Vrijdag</a:t>
                      </a:r>
                      <a:endParaRPr lang="nl-NL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08.25 uur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08.30 uur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14.15 uur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26108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2296320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C1E06CB8750D46830A721F2E044CB8" ma:contentTypeVersion="8" ma:contentTypeDescription="Een nieuw document maken." ma:contentTypeScope="" ma:versionID="3876e801032d2ec99367093024b0e263">
  <xsd:schema xmlns:xsd="http://www.w3.org/2001/XMLSchema" xmlns:xs="http://www.w3.org/2001/XMLSchema" xmlns:p="http://schemas.microsoft.com/office/2006/metadata/properties" xmlns:ns2="9e806303-12c1-46e1-bfe8-0ab21183f5e0" xmlns:ns3="face579d-1575-4b9a-9e29-f3216a222252" targetNamespace="http://schemas.microsoft.com/office/2006/metadata/properties" ma:root="true" ma:fieldsID="bc763a8f14311cf3f1b6172331d9bad0" ns2:_="" ns3:_="">
    <xsd:import namespace="9e806303-12c1-46e1-bfe8-0ab21183f5e0"/>
    <xsd:import namespace="face579d-1575-4b9a-9e29-f3216a22225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806303-12c1-46e1-bfe8-0ab21183f5e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SearchProperties" ma:index="1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ce579d-1575-4b9a-9e29-f3216a22225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A7339CE-7C0D-4746-9E0C-9BB41D4D83F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A79FB1F-CC57-479C-BC15-84315C915893}">
  <ds:schemaRefs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purl.org/dc/terms/"/>
    <ds:schemaRef ds:uri="9e806303-12c1-46e1-bfe8-0ab21183f5e0"/>
    <ds:schemaRef ds:uri="http://schemas.microsoft.com/office/infopath/2007/PartnerControls"/>
    <ds:schemaRef ds:uri="http://schemas.openxmlformats.org/package/2006/metadata/core-properties"/>
    <ds:schemaRef ds:uri="face579d-1575-4b9a-9e29-f3216a222252"/>
    <ds:schemaRef ds:uri="http://purl.org/dc/dcmitype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03D6568E-0C16-405E-87DB-109E028030D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e806303-12c1-46e1-bfe8-0ab21183f5e0"/>
    <ds:schemaRef ds:uri="face579d-1575-4b9a-9e29-f3216a2222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1034</TotalTime>
  <Words>582</Words>
  <Application>Microsoft Office PowerPoint</Application>
  <PresentationFormat>A4 (210 x 297 mm)</PresentationFormat>
  <Paragraphs>107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Kantoorthema</vt:lpstr>
      <vt:lpstr>Schooljaar 2026-2027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Schooljaar 2023-2024</dc:title>
  <dc:creator>Marga ten Boden</dc:creator>
  <cp:lastModifiedBy>Marga ten Boden - de Vreede</cp:lastModifiedBy>
  <cp:revision>16</cp:revision>
  <cp:lastPrinted>2026-06-30T09:09:23Z</cp:lastPrinted>
  <dcterms:created xsi:type="dcterms:W3CDTF">2023-06-07T11:19:54Z</dcterms:created>
  <dcterms:modified xsi:type="dcterms:W3CDTF">2026-06-30T09:21:58Z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0x01010011C1E06CB8750D46830A721F2E044CB8</vt:lpwstr>
  </property>
</Properties>
</file>