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1D5"/>
    <a:srgbClr val="59D382"/>
    <a:srgbClr val="F0F0F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B6B662-8810-2336-02FD-4E373C6316A5}" v="69" dt="2025-07-03T09:27:32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524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8316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375" y="0"/>
            <a:ext cx="2945712" cy="498316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r">
              <a:defRPr sz="1200"/>
            </a:lvl1pPr>
          </a:lstStyle>
          <a:p>
            <a:fld id="{802E95E7-47EF-42E7-9C59-FF920D09A6EA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1" rIns="91404" bIns="4570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293" y="4776849"/>
            <a:ext cx="5439092" cy="3908763"/>
          </a:xfrm>
          <a:prstGeom prst="rect">
            <a:avLst/>
          </a:prstGeom>
        </p:spPr>
        <p:txBody>
          <a:bodyPr vert="horz" lIns="91404" tIns="45701" rIns="91404" bIns="45701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324"/>
            <a:ext cx="2945712" cy="498316"/>
          </a:xfrm>
          <a:prstGeom prst="rect">
            <a:avLst/>
          </a:prstGeom>
        </p:spPr>
        <p:txBody>
          <a:bodyPr vert="horz" lIns="91404" tIns="45701" rIns="91404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375" y="9428324"/>
            <a:ext cx="2945712" cy="498316"/>
          </a:xfrm>
          <a:prstGeom prst="rect">
            <a:avLst/>
          </a:prstGeom>
        </p:spPr>
        <p:txBody>
          <a:bodyPr vert="horz" lIns="91404" tIns="45701" rIns="91404" bIns="45701" rtlCol="0" anchor="b"/>
          <a:lstStyle>
            <a:lvl1pPr algn="r">
              <a:defRPr sz="1200"/>
            </a:lvl1pPr>
          </a:lstStyle>
          <a:p>
            <a:fld id="{E4E0079D-AF34-4117-BC7A-52F8F1D2A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81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41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24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72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41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9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18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58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00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0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40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29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C3F2D-8D1E-4EF6-8D1C-69729D280F35}" type="datetimeFigureOut">
              <a:rPr lang="nl-NL" smtClean="0"/>
              <a:t>25-8-2025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3E7F-8FB3-448C-9895-613F5E8B10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14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bohetbaken.info@optimusonderwijs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060FA-A10B-F8C4-4B38-EA8C60629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890" y="169416"/>
            <a:ext cx="6274904" cy="310876"/>
          </a:xfrm>
        </p:spPr>
        <p:txBody>
          <a:bodyPr>
            <a:noAutofit/>
          </a:bodyPr>
          <a:lstStyle/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Schooljaar 2025-2026</a:t>
            </a:r>
          </a:p>
        </p:txBody>
      </p:sp>
      <p:pic>
        <p:nvPicPr>
          <p:cNvPr id="5" name="Afbeelding 4" descr="Afbeelding met tekst, vuurtoren, Lettertype, Graphics&#10;&#10;Automatisch gegenereerde beschrijving">
            <a:extLst>
              <a:ext uri="{FF2B5EF4-FFF2-40B4-BE49-F238E27FC236}">
                <a16:creationId xmlns:a16="http://schemas.microsoft.com/office/drawing/2014/main" id="{2819DC83-12D4-BF24-7404-EFEAAC6A4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06" y="480292"/>
            <a:ext cx="2008945" cy="96676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DBEA60E9-8546-AD01-9D12-DF5C971F72C8}"/>
              </a:ext>
            </a:extLst>
          </p:cNvPr>
          <p:cNvSpPr txBox="1"/>
          <p:nvPr/>
        </p:nvSpPr>
        <p:spPr>
          <a:xfrm>
            <a:off x="201863" y="1840030"/>
            <a:ext cx="64555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Verzuim- en ziekmelding</a:t>
            </a:r>
          </a:p>
          <a:p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Bij ziekte van uw kind moet u zo spoedig mogelijk school inlichten, evenals het vervoersbedrijf van uw kind (als u kind met de taxi naar school komt). Wij vragen u </a:t>
            </a:r>
            <a:r>
              <a:rPr lang="nl-NL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dringend</a:t>
            </a: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 om dit vóór </a:t>
            </a:r>
            <a:r>
              <a:rPr lang="nl-NL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08.30</a:t>
            </a: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 uur telefonisch te melden. (0412-633805) </a:t>
            </a:r>
          </a:p>
          <a:p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Ongeoorloofd verzuim moeten wij bij de leerplichtambtenaar melden.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CFFBBFE-9268-89DF-0F74-C765DDEDC6AB}"/>
              </a:ext>
            </a:extLst>
          </p:cNvPr>
          <p:cNvSpPr txBox="1"/>
          <p:nvPr/>
        </p:nvSpPr>
        <p:spPr>
          <a:xfrm>
            <a:off x="184546" y="3129280"/>
            <a:ext cx="3191602" cy="78483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AUGUSTUS / SEPTEMBER</a:t>
            </a:r>
          </a:p>
          <a:p>
            <a:pPr algn="ctr"/>
            <a:endParaRPr lang="nl-NL" sz="400" dirty="0"/>
          </a:p>
          <a:p>
            <a:r>
              <a:rPr lang="nl-NL" dirty="0">
                <a:solidFill>
                  <a:schemeClr val="tx1"/>
                </a:solidFill>
              </a:rPr>
              <a:t>18 augustus: eerste schooldag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augustus: Algemene kennismaking &amp; kennismaking in de groep, 13.30–14.15 uur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 september: Studiedag (leerlingen hele dag vrij)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C9F242-299F-DC2B-8DA8-1089A5983D7A}"/>
              </a:ext>
            </a:extLst>
          </p:cNvPr>
          <p:cNvSpPr txBox="1"/>
          <p:nvPr/>
        </p:nvSpPr>
        <p:spPr>
          <a:xfrm>
            <a:off x="192347" y="4940588"/>
            <a:ext cx="3188634" cy="53860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NOVEMBER</a:t>
            </a:r>
          </a:p>
          <a:p>
            <a:endParaRPr lang="nl-NL" sz="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 november: Rapport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november: Schoolontbijt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D9A26D5-F792-73A1-2257-A3DB5B62A4C0}"/>
              </a:ext>
            </a:extLst>
          </p:cNvPr>
          <p:cNvSpPr txBox="1"/>
          <p:nvPr/>
        </p:nvSpPr>
        <p:spPr>
          <a:xfrm>
            <a:off x="187514" y="5661576"/>
            <a:ext cx="3188634" cy="78483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DECEMBER</a:t>
            </a:r>
          </a:p>
          <a:p>
            <a:pPr algn="ctr"/>
            <a:endParaRPr lang="nl-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  <a:t>05 december: Sinterklaasviering</a:t>
            </a:r>
            <a:endParaRPr lang="nl-NL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december: Kerstviering, 17.00 uur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december: leerlingen vanaf 12.30 uur vrij</a:t>
            </a: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22 december t/m 02 januari: Kerstvakantie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2CDE5204-31F6-77F9-5ABE-4758EA86269A}"/>
              </a:ext>
            </a:extLst>
          </p:cNvPr>
          <p:cNvSpPr txBox="1"/>
          <p:nvPr/>
        </p:nvSpPr>
        <p:spPr>
          <a:xfrm>
            <a:off x="187515" y="4096489"/>
            <a:ext cx="3188633" cy="6617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OKTOBER</a:t>
            </a:r>
          </a:p>
          <a:p>
            <a:pPr algn="ctr"/>
            <a:endParaRPr lang="nl-NL" sz="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nl-NL" b="1" dirty="0"/>
              <a:t>13 t/m 17 oktober: Herfstvakantie</a:t>
            </a:r>
          </a:p>
          <a:p>
            <a:r>
              <a:rPr lang="nl-NL" dirty="0">
                <a:solidFill>
                  <a:schemeClr val="tx1"/>
                </a:solidFill>
              </a:rPr>
              <a:t>28 oktober: Kijkje in de klas ouders, 8.30–9.30 uur</a:t>
            </a:r>
          </a:p>
          <a:p>
            <a:r>
              <a:rPr lang="nl-NL" dirty="0">
                <a:solidFill>
                  <a:schemeClr val="tx1"/>
                </a:solidFill>
              </a:rPr>
              <a:t>29 oktober: Studiedag (leerlingen hele dag vrij)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4B3F04D-6E88-9A46-CCDF-8F889AEB5C88}"/>
              </a:ext>
            </a:extLst>
          </p:cNvPr>
          <p:cNvSpPr txBox="1"/>
          <p:nvPr/>
        </p:nvSpPr>
        <p:spPr>
          <a:xfrm>
            <a:off x="184546" y="6628785"/>
            <a:ext cx="3188634" cy="103105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JANUARI</a:t>
            </a:r>
          </a:p>
          <a:p>
            <a:endParaRPr lang="nl-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 januari: Studiemiddag (leerlingen vanaf 12.30 uur vrij)</a:t>
            </a:r>
            <a:endParaRPr lang="nl-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januari: Groep 8B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januari: Groep 8A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januari: Oudergesprekken groepen 8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januari: Oudergesprekken groepen 8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januari: Groep 3-4 vrij (groepsbespreking)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09932D11-C4B5-0F30-F0B3-E5961351D98F}"/>
              </a:ext>
            </a:extLst>
          </p:cNvPr>
          <p:cNvSpPr txBox="1"/>
          <p:nvPr/>
        </p:nvSpPr>
        <p:spPr>
          <a:xfrm>
            <a:off x="176746" y="7842216"/>
            <a:ext cx="3188636" cy="11541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FEBRUARI</a:t>
            </a:r>
          </a:p>
          <a:p>
            <a:endParaRPr lang="nl-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februari: Studiedag (leerlingen hele dag vrij) </a:t>
            </a:r>
            <a:endParaRPr lang="nl-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 februari: Groep 5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 februari: Groep 6-7 vrij (groepsbespreking)</a:t>
            </a:r>
            <a:endParaRPr lang="nl-NL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februari: Carnavalsviering (leerlingen vanaf 12.30 uur vrij)</a:t>
            </a: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16 t/m 20 februari: Voorjaarsvakantie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februari: Rapport</a:t>
            </a:r>
          </a:p>
          <a:p>
            <a:endParaRPr lang="nl-NL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49F6C17-80FF-D560-1573-ECF3C2867241}"/>
              </a:ext>
            </a:extLst>
          </p:cNvPr>
          <p:cNvSpPr txBox="1"/>
          <p:nvPr/>
        </p:nvSpPr>
        <p:spPr>
          <a:xfrm>
            <a:off x="3503841" y="3129280"/>
            <a:ext cx="3205949" cy="6617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MAART</a:t>
            </a:r>
          </a:p>
          <a:p>
            <a:endParaRPr lang="nl-NL" sz="400" dirty="0"/>
          </a:p>
          <a:p>
            <a:r>
              <a:rPr lang="nl-NL" dirty="0">
                <a:solidFill>
                  <a:schemeClr val="tx1"/>
                </a:solidFill>
              </a:rPr>
              <a:t>03 Maart: Oudergesprekken in de middag en avond</a:t>
            </a:r>
          </a:p>
          <a:p>
            <a:r>
              <a:rPr lang="nl-NL" dirty="0">
                <a:solidFill>
                  <a:schemeClr val="tx1"/>
                </a:solidFill>
              </a:rPr>
              <a:t>05 Maart: Oudergesprekken in de middag</a:t>
            </a:r>
          </a:p>
          <a:p>
            <a:r>
              <a:rPr lang="nl-NL" dirty="0">
                <a:solidFill>
                  <a:schemeClr val="tx1"/>
                </a:solidFill>
              </a:rPr>
              <a:t>12 maart: Schoolfotograaf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DD4FDAC-B116-4137-EB6C-5C304500B287}"/>
              </a:ext>
            </a:extLst>
          </p:cNvPr>
          <p:cNvSpPr txBox="1"/>
          <p:nvPr/>
        </p:nvSpPr>
        <p:spPr>
          <a:xfrm>
            <a:off x="3494880" y="3893357"/>
            <a:ext cx="3205949" cy="90794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APRIL</a:t>
            </a:r>
          </a:p>
          <a:p>
            <a:endParaRPr lang="nl-NL" sz="400" b="1" dirty="0"/>
          </a:p>
          <a:p>
            <a:r>
              <a:rPr lang="nl-NL" dirty="0">
                <a:solidFill>
                  <a:schemeClr val="tx1"/>
                </a:solidFill>
              </a:rPr>
              <a:t>01 april: Schoolactiviteit</a:t>
            </a:r>
          </a:p>
          <a:p>
            <a:r>
              <a:rPr lang="nl-NL" b="1" dirty="0"/>
              <a:t>06 april: 2e Paasdag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13 april: Kijkje in de klas ouders, 8.30-9.00 uur</a:t>
            </a:r>
          </a:p>
          <a:p>
            <a:r>
              <a:rPr lang="nl-NL" dirty="0">
                <a:solidFill>
                  <a:schemeClr val="tx1"/>
                </a:solidFill>
              </a:rPr>
              <a:t>17 april: Koningsspelen / </a:t>
            </a:r>
            <a:r>
              <a:rPr lang="nl-NL" dirty="0" err="1">
                <a:solidFill>
                  <a:schemeClr val="tx1"/>
                </a:solidFill>
              </a:rPr>
              <a:t>Jubeldag</a:t>
            </a:r>
            <a:r>
              <a:rPr lang="nl-NL" dirty="0">
                <a:solidFill>
                  <a:schemeClr val="tx1"/>
                </a:solidFill>
              </a:rPr>
              <a:t> (leerlingen vanaf 12.30 uur vrij)</a:t>
            </a:r>
            <a:endParaRPr lang="nl-NL" b="1" dirty="0">
              <a:solidFill>
                <a:schemeClr val="tx1"/>
              </a:solidFill>
            </a:endParaRPr>
          </a:p>
          <a:p>
            <a:r>
              <a:rPr lang="nl-NL" b="1" dirty="0"/>
              <a:t>20 april t/m 4 mei: Meivakantie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E0F0E6F-D727-CFBA-4F28-D9F23BBB4862}"/>
              </a:ext>
            </a:extLst>
          </p:cNvPr>
          <p:cNvSpPr txBox="1"/>
          <p:nvPr/>
        </p:nvSpPr>
        <p:spPr>
          <a:xfrm>
            <a:off x="3494880" y="4903655"/>
            <a:ext cx="3205949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MEI</a:t>
            </a:r>
          </a:p>
          <a:p>
            <a:endParaRPr lang="nl-NL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05 mei: Bevrijdingsdag</a:t>
            </a:r>
          </a:p>
          <a:p>
            <a: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  <a:t>13 mei: Bakenmarkt</a:t>
            </a: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14 mei: Hemelvaart</a:t>
            </a: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15 mei: Vrije dag</a:t>
            </a:r>
          </a:p>
          <a:p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25 mei: 2</a:t>
            </a:r>
            <a:r>
              <a:rPr lang="nl-NL" sz="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800" b="1" dirty="0">
                <a:latin typeface="Arial" panose="020B0604020202020204" pitchFamily="34" charset="0"/>
                <a:cs typeface="Arial" panose="020B0604020202020204" pitchFamily="34" charset="0"/>
              </a:rPr>
              <a:t> Pinksterdag</a:t>
            </a:r>
          </a:p>
          <a:p>
            <a: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  <a:t>26 mei: Studiedag (leerlingen hele dag vrij)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E1BDE88-AB61-5D2A-74C4-BD4A77ED060E}"/>
              </a:ext>
            </a:extLst>
          </p:cNvPr>
          <p:cNvSpPr txBox="1"/>
          <p:nvPr/>
        </p:nvSpPr>
        <p:spPr>
          <a:xfrm>
            <a:off x="3492620" y="6021675"/>
            <a:ext cx="3205949" cy="140038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JUNI</a:t>
            </a:r>
          </a:p>
          <a:p>
            <a:endParaRPr lang="nl-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juni: Groep 4-5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juni: Studiemiddag (leerlingen van 12.30 uur vrij)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juni: </a:t>
            </a:r>
            <a:r>
              <a:rPr lang="nl-NL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Verkeersdag</a:t>
            </a:r>
            <a:endParaRPr lang="nl-NL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juni: Groep 1-2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juni: Groep 6 vrij (groepsbespreking)</a:t>
            </a:r>
          </a:p>
          <a:p>
            <a:r>
              <a:rPr lang="nl-NL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juni: Groep 7 vrij (groepsbespreking)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t/m 26 juni: Kamp groepen 8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juni: Rapport</a:t>
            </a:r>
          </a:p>
          <a:p>
            <a:r>
              <a:rPr lang="nl-NL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juni: Oudergesprekken in de middag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0724543-A227-73E9-95E9-1327E1C9F315}"/>
              </a:ext>
            </a:extLst>
          </p:cNvPr>
          <p:cNvSpPr txBox="1"/>
          <p:nvPr/>
        </p:nvSpPr>
        <p:spPr>
          <a:xfrm>
            <a:off x="3492621" y="7524415"/>
            <a:ext cx="3205948" cy="11541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JULI</a:t>
            </a:r>
          </a:p>
          <a:p>
            <a:endParaRPr lang="nl-NL" sz="400" dirty="0"/>
          </a:p>
          <a:p>
            <a:r>
              <a:rPr lang="nl-NL" dirty="0">
                <a:solidFill>
                  <a:schemeClr val="tx1"/>
                </a:solidFill>
              </a:rPr>
              <a:t>02 juli: Oudergesprekken in de middag en avond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07 juli: Musical en afscheidsavond leerlingen groepen 8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08 juli: Musical leerlingen groepen 8 voor opa's en oma's</a:t>
            </a:r>
          </a:p>
          <a:p>
            <a:r>
              <a:rPr lang="nl-NL" dirty="0">
                <a:solidFill>
                  <a:schemeClr val="tx1"/>
                </a:solidFill>
              </a:rPr>
              <a:t>08 juli: Kennismaking nieuwe groep</a:t>
            </a:r>
          </a:p>
          <a:p>
            <a:r>
              <a:rPr lang="nl-NL" dirty="0">
                <a:solidFill>
                  <a:schemeClr val="tx1"/>
                </a:solidFill>
              </a:rPr>
              <a:t>09 juli: Uitspringen leerlingen groepen 8</a:t>
            </a:r>
          </a:p>
          <a:p>
            <a:r>
              <a:rPr lang="nl-NL" dirty="0">
                <a:solidFill>
                  <a:schemeClr val="tx1"/>
                </a:solidFill>
              </a:rPr>
              <a:t>10 juli: Laatste schooldag (leerlingen vanaf 12.30 uur vrij)</a:t>
            </a:r>
          </a:p>
          <a:p>
            <a:r>
              <a:rPr lang="nl-NL" b="1" dirty="0"/>
              <a:t>13 juli t/m 21 augustus: Zomervakantie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BE57E8-E757-9030-783B-2A07D1EC17FA}"/>
              </a:ext>
            </a:extLst>
          </p:cNvPr>
          <p:cNvSpPr txBox="1"/>
          <p:nvPr/>
        </p:nvSpPr>
        <p:spPr>
          <a:xfrm>
            <a:off x="201868" y="2807417"/>
            <a:ext cx="6470422" cy="2539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sz="1000" b="1" dirty="0">
                <a:solidFill>
                  <a:schemeClr val="accent1">
                    <a:lumMod val="75000"/>
                  </a:schemeClr>
                </a:solidFill>
              </a:rPr>
              <a:t>Diverse activiteiten, vakanties </a:t>
            </a:r>
            <a:r>
              <a:rPr lang="nl-NL" sz="1050" b="1" dirty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nl-NL" sz="1000" b="1" dirty="0">
                <a:solidFill>
                  <a:schemeClr val="accent1">
                    <a:lumMod val="75000"/>
                  </a:schemeClr>
                </a:solidFill>
              </a:rPr>
              <a:t> vrije dagen schooljaar 2025 / 2026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B9B0F69-DFCA-BE53-1181-46F3468065FE}"/>
              </a:ext>
            </a:extLst>
          </p:cNvPr>
          <p:cNvSpPr txBox="1"/>
          <p:nvPr/>
        </p:nvSpPr>
        <p:spPr>
          <a:xfrm>
            <a:off x="3492620" y="8780934"/>
            <a:ext cx="3205948" cy="21544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Start schooljaar 2026 – 2027: 24 augustus 2026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123ED8D-A069-0143-5D14-02138888C23F}"/>
              </a:ext>
            </a:extLst>
          </p:cNvPr>
          <p:cNvSpPr txBox="1"/>
          <p:nvPr/>
        </p:nvSpPr>
        <p:spPr>
          <a:xfrm>
            <a:off x="158259" y="9343187"/>
            <a:ext cx="64704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nl-NL" dirty="0"/>
              <a:t>SBO Het Baken - </a:t>
            </a:r>
            <a: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  <a:t>De Vlasakkers 3 – 5345 BC Oss</a:t>
            </a:r>
          </a:p>
          <a:p>
            <a:pPr algn="ctr"/>
            <a:r>
              <a:rPr lang="nl-NL" dirty="0"/>
              <a:t>0412 – 633805 </a:t>
            </a:r>
            <a:r>
              <a:rPr lang="nl-NL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sbohetbaken.info@optimusonderwijs.nl</a:t>
            </a: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 6">
            <a:extLst>
              <a:ext uri="{FF2B5EF4-FFF2-40B4-BE49-F238E27FC236}">
                <a16:creationId xmlns:a16="http://schemas.microsoft.com/office/drawing/2014/main" id="{E29C1964-6097-E698-7531-95B5EFFD9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50079"/>
              </p:ext>
            </p:extLst>
          </p:nvPr>
        </p:nvGraphicFramePr>
        <p:xfrm>
          <a:off x="3070031" y="630138"/>
          <a:ext cx="3600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60614443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3923833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2482211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04868814"/>
                    </a:ext>
                  </a:extLst>
                </a:gridCol>
              </a:tblGrid>
              <a:tr h="218343">
                <a:tc>
                  <a:txBody>
                    <a:bodyPr/>
                    <a:lstStyle/>
                    <a:p>
                      <a:endParaRPr lang="nl-NL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Eerste bel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Aanvang les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uit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1176681"/>
                  </a:ext>
                </a:extLst>
              </a:tr>
              <a:tr h="218343">
                <a:tc>
                  <a:txBody>
                    <a:bodyPr/>
                    <a:lstStyle/>
                    <a:p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Maandag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08.25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0138445"/>
                  </a:ext>
                </a:extLst>
              </a:tr>
              <a:tr h="218343">
                <a:tc>
                  <a:txBody>
                    <a:bodyPr/>
                    <a:lstStyle/>
                    <a:p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Dinsdag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08.25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217408"/>
                  </a:ext>
                </a:extLst>
              </a:tr>
              <a:tr h="218343">
                <a:tc>
                  <a:txBody>
                    <a:bodyPr/>
                    <a:lstStyle/>
                    <a:p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Woensdag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08.25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9974069"/>
                  </a:ext>
                </a:extLst>
              </a:tr>
              <a:tr h="218343">
                <a:tc>
                  <a:txBody>
                    <a:bodyPr/>
                    <a:lstStyle/>
                    <a:p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Donderdag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08.25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320909"/>
                  </a:ext>
                </a:extLst>
              </a:tr>
              <a:tr h="218343">
                <a:tc>
                  <a:txBody>
                    <a:bodyPr/>
                    <a:lstStyle/>
                    <a:p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Vrijdag</a:t>
                      </a:r>
                      <a:endParaRPr lang="nl-NL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08.25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08.30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 uur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610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2963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1E06CB8750D46830A721F2E044CB8" ma:contentTypeVersion="8" ma:contentTypeDescription="Een nieuw document maken." ma:contentTypeScope="" ma:versionID="35a9244c28ec63f186e75d1d805e7a8c">
  <xsd:schema xmlns:xsd="http://www.w3.org/2001/XMLSchema" xmlns:xs="http://www.w3.org/2001/XMLSchema" xmlns:p="http://schemas.microsoft.com/office/2006/metadata/properties" xmlns:ns2="9e806303-12c1-46e1-bfe8-0ab21183f5e0" xmlns:ns3="face579d-1575-4b9a-9e29-f3216a222252" targetNamespace="http://schemas.microsoft.com/office/2006/metadata/properties" ma:root="true" ma:fieldsID="d9cc67d46545c58fc407df714c5923a6" ns2:_="" ns3:_="">
    <xsd:import namespace="9e806303-12c1-46e1-bfe8-0ab21183f5e0"/>
    <xsd:import namespace="face579d-1575-4b9a-9e29-f3216a2222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06303-12c1-46e1-bfe8-0ab21183f5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ce579d-1575-4b9a-9e29-f3216a2222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A355F2-35C3-4944-8B44-2A05F6821C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06303-12c1-46e1-bfe8-0ab21183f5e0"/>
    <ds:schemaRef ds:uri="face579d-1575-4b9a-9e29-f3216a2222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79FB1F-CC57-479C-BC15-84315C915893}">
  <ds:schemaRefs>
    <ds:schemaRef ds:uri="http://purl.org/dc/terms/"/>
    <ds:schemaRef ds:uri="9e806303-12c1-46e1-bfe8-0ab21183f5e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ace579d-1575-4b9a-9e29-f3216a222252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7339CE-7C0D-4746-9E0C-9BB41D4D83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871</TotalTime>
  <Words>578</Words>
  <Application>Microsoft Office PowerPoint</Application>
  <PresentationFormat>A4 (210 x 297 mm)</PresentationFormat>
  <Paragraphs>108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Schooljaar 2025-2026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Schooljaar 2023-2024</dc:title>
  <dc:creator>Marga ten Boden</dc:creator>
  <cp:lastModifiedBy>Simone van Pinxteren - van Dijk</cp:lastModifiedBy>
  <cp:revision>14</cp:revision>
  <cp:lastPrinted>2025-07-01T10:58:24Z</cp:lastPrinted>
  <dcterms:created xsi:type="dcterms:W3CDTF">2023-06-07T11:19:54Z</dcterms:created>
  <dcterms:modified xsi:type="dcterms:W3CDTF">2025-08-25T11:48:40Z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0x01010011C1E06CB8750D46830A721F2E044CB8</vt:lpwstr>
  </property>
</Properties>
</file>